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6" r:id="rId5"/>
    <p:sldId id="267" r:id="rId6"/>
    <p:sldId id="263" r:id="rId7"/>
    <p:sldId id="260" r:id="rId8"/>
    <p:sldId id="269" r:id="rId9"/>
    <p:sldId id="305" r:id="rId10"/>
    <p:sldId id="270" r:id="rId11"/>
    <p:sldId id="271" r:id="rId12"/>
    <p:sldId id="273" r:id="rId13"/>
    <p:sldId id="276" r:id="rId14"/>
    <p:sldId id="283" r:id="rId15"/>
    <p:sldId id="279" r:id="rId16"/>
    <p:sldId id="297" r:id="rId17"/>
    <p:sldId id="282" r:id="rId18"/>
    <p:sldId id="292" r:id="rId19"/>
    <p:sldId id="296" r:id="rId20"/>
    <p:sldId id="284" r:id="rId21"/>
    <p:sldId id="306" r:id="rId22"/>
    <p:sldId id="287" r:id="rId23"/>
    <p:sldId id="289" r:id="rId24"/>
    <p:sldId id="285" r:id="rId25"/>
    <p:sldId id="294" r:id="rId26"/>
    <p:sldId id="295" r:id="rId27"/>
    <p:sldId id="304" r:id="rId28"/>
    <p:sldId id="301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5"/>
    <p:restoredTop sz="94234"/>
  </p:normalViewPr>
  <p:slideViewPr>
    <p:cSldViewPr snapToGrid="0" snapToObjects="1">
      <p:cViewPr varScale="1">
        <p:scale>
          <a:sx n="55" d="100"/>
          <a:sy n="55" d="100"/>
        </p:scale>
        <p:origin x="192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F58CA-BE24-D64E-AA92-469C39671CB8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7DF8C985-A7A1-894C-8FFA-3DAC4B53F43F}">
      <dgm:prSet phldrT="[Text]"/>
      <dgm:spPr/>
      <dgm:t>
        <a:bodyPr/>
        <a:lstStyle/>
        <a:p>
          <a:r>
            <a:rPr lang="en-US" dirty="0" smtClean="0"/>
            <a:t>High incidence rates </a:t>
          </a:r>
          <a:endParaRPr lang="en-US" dirty="0"/>
        </a:p>
      </dgm:t>
    </dgm:pt>
    <dgm:pt modelId="{E560CE34-2973-414A-92D1-A1F49FA5A4FB}" type="parTrans" cxnId="{EBC2F025-78F4-0645-8E27-4DEAB0E72C26}">
      <dgm:prSet/>
      <dgm:spPr/>
      <dgm:t>
        <a:bodyPr/>
        <a:lstStyle/>
        <a:p>
          <a:endParaRPr lang="en-US"/>
        </a:p>
      </dgm:t>
    </dgm:pt>
    <dgm:pt modelId="{8BD2E1FC-3C15-1846-AF99-8FDE567DDC6D}" type="sibTrans" cxnId="{EBC2F025-78F4-0645-8E27-4DEAB0E72C26}">
      <dgm:prSet/>
      <dgm:spPr/>
      <dgm:t>
        <a:bodyPr/>
        <a:lstStyle/>
        <a:p>
          <a:endParaRPr lang="en-US"/>
        </a:p>
      </dgm:t>
    </dgm:pt>
    <dgm:pt modelId="{F10BD971-14AF-D241-8AFC-8991E478904A}">
      <dgm:prSet phldrT="[Text]"/>
      <dgm:spPr/>
      <dgm:t>
        <a:bodyPr/>
        <a:lstStyle/>
        <a:p>
          <a:r>
            <a:rPr lang="en-US" dirty="0" smtClean="0"/>
            <a:t>Deterioration of key risk factors </a:t>
          </a:r>
          <a:endParaRPr lang="en-US" dirty="0"/>
        </a:p>
      </dgm:t>
    </dgm:pt>
    <dgm:pt modelId="{ED397002-12B1-0744-AE0C-7FBB67B4231B}" type="parTrans" cxnId="{10829DE1-4C1F-C74C-A7F1-267092A2618F}">
      <dgm:prSet/>
      <dgm:spPr/>
      <dgm:t>
        <a:bodyPr/>
        <a:lstStyle/>
        <a:p>
          <a:endParaRPr lang="en-US"/>
        </a:p>
      </dgm:t>
    </dgm:pt>
    <dgm:pt modelId="{C0FB5A93-51CD-F944-8080-9E08DB98F2EC}" type="sibTrans" cxnId="{10829DE1-4C1F-C74C-A7F1-267092A2618F}">
      <dgm:prSet/>
      <dgm:spPr/>
      <dgm:t>
        <a:bodyPr/>
        <a:lstStyle/>
        <a:p>
          <a:endParaRPr lang="en-US"/>
        </a:p>
      </dgm:t>
    </dgm:pt>
    <dgm:pt modelId="{3B29FF71-439A-C44D-B937-28530BE5B624}">
      <dgm:prSet phldrT="[Text]"/>
      <dgm:spPr/>
      <dgm:t>
        <a:bodyPr/>
        <a:lstStyle/>
        <a:p>
          <a:r>
            <a:rPr lang="en-US" dirty="0" smtClean="0"/>
            <a:t>Low detection rates </a:t>
          </a:r>
          <a:endParaRPr lang="en-US" dirty="0"/>
        </a:p>
      </dgm:t>
    </dgm:pt>
    <dgm:pt modelId="{50A00A22-1337-ED4F-A09A-A7B1C28566AD}" type="parTrans" cxnId="{3991470C-6C17-D441-AD26-E6D01BD9A8AD}">
      <dgm:prSet/>
      <dgm:spPr/>
      <dgm:t>
        <a:bodyPr/>
        <a:lstStyle/>
        <a:p>
          <a:endParaRPr lang="en-US"/>
        </a:p>
      </dgm:t>
    </dgm:pt>
    <dgm:pt modelId="{27D3A888-2BE4-F246-B28B-EFE38323A09F}" type="sibTrans" cxnId="{3991470C-6C17-D441-AD26-E6D01BD9A8AD}">
      <dgm:prSet/>
      <dgm:spPr/>
      <dgm:t>
        <a:bodyPr/>
        <a:lstStyle/>
        <a:p>
          <a:endParaRPr lang="en-US"/>
        </a:p>
      </dgm:t>
    </dgm:pt>
    <dgm:pt modelId="{3515BAB5-4487-7044-8E42-3E39BFD7059C}" type="pres">
      <dgm:prSet presAssocID="{6E6F58CA-BE24-D64E-AA92-469C39671CB8}" presName="compositeShape" presStyleCnt="0">
        <dgm:presLayoutVars>
          <dgm:dir/>
          <dgm:resizeHandles/>
        </dgm:presLayoutVars>
      </dgm:prSet>
      <dgm:spPr/>
    </dgm:pt>
    <dgm:pt modelId="{6EA2D21A-390C-244F-A178-F3972D21C8EA}" type="pres">
      <dgm:prSet presAssocID="{6E6F58CA-BE24-D64E-AA92-469C39671CB8}" presName="pyramid" presStyleLbl="node1" presStyleIdx="0" presStyleCnt="1"/>
      <dgm:spPr/>
    </dgm:pt>
    <dgm:pt modelId="{7706B2FC-EF81-184C-A3A0-CE05FBBBB2E0}" type="pres">
      <dgm:prSet presAssocID="{6E6F58CA-BE24-D64E-AA92-469C39671CB8}" presName="theList" presStyleCnt="0"/>
      <dgm:spPr/>
    </dgm:pt>
    <dgm:pt modelId="{EC8526C0-FE34-7B4D-AFDF-90220AD9F029}" type="pres">
      <dgm:prSet presAssocID="{7DF8C985-A7A1-894C-8FFA-3DAC4B53F43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3DFEB-9870-5341-BB0E-8A72B2F112AC}" type="pres">
      <dgm:prSet presAssocID="{7DF8C985-A7A1-894C-8FFA-3DAC4B53F43F}" presName="aSpace" presStyleCnt="0"/>
      <dgm:spPr/>
    </dgm:pt>
    <dgm:pt modelId="{EE90F125-F92D-C942-A6BC-AABD58C1190D}" type="pres">
      <dgm:prSet presAssocID="{F10BD971-14AF-D241-8AFC-8991E478904A}" presName="aNode" presStyleLbl="fgAcc1" presStyleIdx="1" presStyleCnt="3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65D3D-EEF1-2C42-B1B5-5F6644A6A4BD}" type="pres">
      <dgm:prSet presAssocID="{F10BD971-14AF-D241-8AFC-8991E478904A}" presName="aSpace" presStyleCnt="0"/>
      <dgm:spPr/>
    </dgm:pt>
    <dgm:pt modelId="{3B83D2CD-11D6-0547-89A4-D525DF36EC64}" type="pres">
      <dgm:prSet presAssocID="{3B29FF71-439A-C44D-B937-28530BE5B62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E41A1-417C-0E40-9AF9-0E2003BC8FBC}" type="pres">
      <dgm:prSet presAssocID="{3B29FF71-439A-C44D-B937-28530BE5B624}" presName="aSpace" presStyleCnt="0"/>
      <dgm:spPr/>
    </dgm:pt>
  </dgm:ptLst>
  <dgm:cxnLst>
    <dgm:cxn modelId="{CA6453C5-A0B2-6B4C-8720-3AD12596B920}" type="presOf" srcId="{F10BD971-14AF-D241-8AFC-8991E478904A}" destId="{EE90F125-F92D-C942-A6BC-AABD58C1190D}" srcOrd="0" destOrd="0" presId="urn:microsoft.com/office/officeart/2005/8/layout/pyramid2"/>
    <dgm:cxn modelId="{425D4EFF-9574-DD40-B82A-A67A42161557}" type="presOf" srcId="{6E6F58CA-BE24-D64E-AA92-469C39671CB8}" destId="{3515BAB5-4487-7044-8E42-3E39BFD7059C}" srcOrd="0" destOrd="0" presId="urn:microsoft.com/office/officeart/2005/8/layout/pyramid2"/>
    <dgm:cxn modelId="{E5BA6972-EFD2-CC4A-BC2E-F59595C4F70B}" type="presOf" srcId="{3B29FF71-439A-C44D-B937-28530BE5B624}" destId="{3B83D2CD-11D6-0547-89A4-D525DF36EC64}" srcOrd="0" destOrd="0" presId="urn:microsoft.com/office/officeart/2005/8/layout/pyramid2"/>
    <dgm:cxn modelId="{EBC2F025-78F4-0645-8E27-4DEAB0E72C26}" srcId="{6E6F58CA-BE24-D64E-AA92-469C39671CB8}" destId="{7DF8C985-A7A1-894C-8FFA-3DAC4B53F43F}" srcOrd="0" destOrd="0" parTransId="{E560CE34-2973-414A-92D1-A1F49FA5A4FB}" sibTransId="{8BD2E1FC-3C15-1846-AF99-8FDE567DDC6D}"/>
    <dgm:cxn modelId="{39B920CE-3392-6C4B-A9BA-C81670BC56C4}" type="presOf" srcId="{7DF8C985-A7A1-894C-8FFA-3DAC4B53F43F}" destId="{EC8526C0-FE34-7B4D-AFDF-90220AD9F029}" srcOrd="0" destOrd="0" presId="urn:microsoft.com/office/officeart/2005/8/layout/pyramid2"/>
    <dgm:cxn modelId="{3991470C-6C17-D441-AD26-E6D01BD9A8AD}" srcId="{6E6F58CA-BE24-D64E-AA92-469C39671CB8}" destId="{3B29FF71-439A-C44D-B937-28530BE5B624}" srcOrd="2" destOrd="0" parTransId="{50A00A22-1337-ED4F-A09A-A7B1C28566AD}" sibTransId="{27D3A888-2BE4-F246-B28B-EFE38323A09F}"/>
    <dgm:cxn modelId="{10829DE1-4C1F-C74C-A7F1-267092A2618F}" srcId="{6E6F58CA-BE24-D64E-AA92-469C39671CB8}" destId="{F10BD971-14AF-D241-8AFC-8991E478904A}" srcOrd="1" destOrd="0" parTransId="{ED397002-12B1-0744-AE0C-7FBB67B4231B}" sibTransId="{C0FB5A93-51CD-F944-8080-9E08DB98F2EC}"/>
    <dgm:cxn modelId="{08725D0B-64E7-B341-B19E-3094D5F5A422}" type="presParOf" srcId="{3515BAB5-4487-7044-8E42-3E39BFD7059C}" destId="{6EA2D21A-390C-244F-A178-F3972D21C8EA}" srcOrd="0" destOrd="0" presId="urn:microsoft.com/office/officeart/2005/8/layout/pyramid2"/>
    <dgm:cxn modelId="{8C5FEB12-429D-2F43-AD28-E23580E42198}" type="presParOf" srcId="{3515BAB5-4487-7044-8E42-3E39BFD7059C}" destId="{7706B2FC-EF81-184C-A3A0-CE05FBBBB2E0}" srcOrd="1" destOrd="0" presId="urn:microsoft.com/office/officeart/2005/8/layout/pyramid2"/>
    <dgm:cxn modelId="{B4D66447-3AEE-B94D-AAB9-599DA3046B51}" type="presParOf" srcId="{7706B2FC-EF81-184C-A3A0-CE05FBBBB2E0}" destId="{EC8526C0-FE34-7B4D-AFDF-90220AD9F029}" srcOrd="0" destOrd="0" presId="urn:microsoft.com/office/officeart/2005/8/layout/pyramid2"/>
    <dgm:cxn modelId="{97323D93-A5DB-5849-96A0-FA5CAB94E30D}" type="presParOf" srcId="{7706B2FC-EF81-184C-A3A0-CE05FBBBB2E0}" destId="{B483DFEB-9870-5341-BB0E-8A72B2F112AC}" srcOrd="1" destOrd="0" presId="urn:microsoft.com/office/officeart/2005/8/layout/pyramid2"/>
    <dgm:cxn modelId="{8C0F54EF-8E79-D94D-A480-2BF213DE042C}" type="presParOf" srcId="{7706B2FC-EF81-184C-A3A0-CE05FBBBB2E0}" destId="{EE90F125-F92D-C942-A6BC-AABD58C1190D}" srcOrd="2" destOrd="0" presId="urn:microsoft.com/office/officeart/2005/8/layout/pyramid2"/>
    <dgm:cxn modelId="{10C1443C-490C-E045-9EA2-5FCB3BCB85FB}" type="presParOf" srcId="{7706B2FC-EF81-184C-A3A0-CE05FBBBB2E0}" destId="{F4E65D3D-EEF1-2C42-B1B5-5F6644A6A4BD}" srcOrd="3" destOrd="0" presId="urn:microsoft.com/office/officeart/2005/8/layout/pyramid2"/>
    <dgm:cxn modelId="{044678AF-15D8-954F-B16A-FE60D4BE4EA8}" type="presParOf" srcId="{7706B2FC-EF81-184C-A3A0-CE05FBBBB2E0}" destId="{3B83D2CD-11D6-0547-89A4-D525DF36EC64}" srcOrd="4" destOrd="0" presId="urn:microsoft.com/office/officeart/2005/8/layout/pyramid2"/>
    <dgm:cxn modelId="{8BCFDB9E-FE36-054D-8F48-485E5CB950B1}" type="presParOf" srcId="{7706B2FC-EF81-184C-A3A0-CE05FBBBB2E0}" destId="{2B4E41A1-417C-0E40-9AF9-0E2003BC8FB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EC12F-06DB-574E-9B45-B75FCC3CD1A5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6FEAA-8AAF-7D43-A55F-3C9492AC1F4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NCRP</a:t>
          </a:r>
          <a:endParaRPr lang="en-US" dirty="0"/>
        </a:p>
      </dgm:t>
    </dgm:pt>
    <dgm:pt modelId="{D84EC6C3-8843-DB47-BA27-6805F0112F2D}" type="parTrans" cxnId="{F5496109-0102-E34A-8510-81476D4154A7}">
      <dgm:prSet/>
      <dgm:spPr/>
      <dgm:t>
        <a:bodyPr/>
        <a:lstStyle/>
        <a:p>
          <a:endParaRPr lang="en-US"/>
        </a:p>
      </dgm:t>
    </dgm:pt>
    <dgm:pt modelId="{CA0133B7-C6D1-884A-83BF-0D552B4CB9E3}" type="sibTrans" cxnId="{F5496109-0102-E34A-8510-81476D4154A7}">
      <dgm:prSet/>
      <dgm:spPr/>
      <dgm:t>
        <a:bodyPr/>
        <a:lstStyle/>
        <a:p>
          <a:endParaRPr lang="en-US"/>
        </a:p>
      </dgm:t>
    </dgm:pt>
    <dgm:pt modelId="{642BA751-88AD-7049-8C0D-D721A33DF94B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IARC </a:t>
          </a:r>
          <a:endParaRPr lang="en-US" dirty="0">
            <a:solidFill>
              <a:schemeClr val="tx1"/>
            </a:solidFill>
          </a:endParaRPr>
        </a:p>
      </dgm:t>
    </dgm:pt>
    <dgm:pt modelId="{F7B76AC4-9D37-6041-AA98-623EE375FFC7}" type="parTrans" cxnId="{309B6B42-66F0-244D-93CB-7145FE90F0FC}">
      <dgm:prSet/>
      <dgm:spPr/>
      <dgm:t>
        <a:bodyPr/>
        <a:lstStyle/>
        <a:p>
          <a:endParaRPr lang="en-US"/>
        </a:p>
      </dgm:t>
    </dgm:pt>
    <dgm:pt modelId="{2085F55D-8DDC-5D41-BAA9-6731B0073A54}" type="sibTrans" cxnId="{309B6B42-66F0-244D-93CB-7145FE90F0FC}">
      <dgm:prSet/>
      <dgm:spPr/>
      <dgm:t>
        <a:bodyPr/>
        <a:lstStyle/>
        <a:p>
          <a:endParaRPr lang="en-US"/>
        </a:p>
      </dgm:t>
    </dgm:pt>
    <dgm:pt modelId="{657D9972-1228-B743-AE83-DC64A46C9B36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Globocan</a:t>
          </a:r>
          <a:r>
            <a:rPr lang="en-US" dirty="0" smtClean="0"/>
            <a:t> </a:t>
          </a:r>
          <a:endParaRPr lang="en-US" dirty="0"/>
        </a:p>
      </dgm:t>
    </dgm:pt>
    <dgm:pt modelId="{23F7A515-FF96-794E-A297-AF1C0F6A323A}" type="parTrans" cxnId="{57956D3A-E3E6-4246-A4FD-7678EF5DE6A2}">
      <dgm:prSet/>
      <dgm:spPr/>
      <dgm:t>
        <a:bodyPr/>
        <a:lstStyle/>
        <a:p>
          <a:endParaRPr lang="en-US"/>
        </a:p>
      </dgm:t>
    </dgm:pt>
    <dgm:pt modelId="{E5C7CF8D-9E9A-9244-835F-7F4FED1B73C1}" type="sibTrans" cxnId="{57956D3A-E3E6-4246-A4FD-7678EF5DE6A2}">
      <dgm:prSet/>
      <dgm:spPr/>
      <dgm:t>
        <a:bodyPr/>
        <a:lstStyle/>
        <a:p>
          <a:endParaRPr lang="en-US"/>
        </a:p>
      </dgm:t>
    </dgm:pt>
    <dgm:pt modelId="{2DA419EA-F732-CF43-95DD-04068AD072AC}" type="pres">
      <dgm:prSet presAssocID="{09DEC12F-06DB-574E-9B45-B75FCC3CD1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0233FF-6124-9944-A1F4-B8A6000BC274}" type="pres">
      <dgm:prSet presAssocID="{EC66FEAA-8AAF-7D43-A55F-3C9492AC1F44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1A9C2-9731-CB4F-A619-8D2E77071BCA}" type="pres">
      <dgm:prSet presAssocID="{642BA751-88AD-7049-8C0D-D721A33DF94B}" presName="arrow" presStyleLbl="node1" presStyleIdx="1" presStyleCnt="3" custScaleY="96577" custRadScaleRad="158366" custRadScaleInc="-5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EF535-2B40-F142-8E2B-FCCA436AB700}" type="pres">
      <dgm:prSet presAssocID="{657D9972-1228-B743-AE83-DC64A46C9B36}" presName="arrow" presStyleLbl="node1" presStyleIdx="2" presStyleCnt="3" custRadScaleRad="106543" custRadScaleInc="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5345E-E2DE-7542-9A70-541B3F64F265}" type="presOf" srcId="{657D9972-1228-B743-AE83-DC64A46C9B36}" destId="{20FEF535-2B40-F142-8E2B-FCCA436AB700}" srcOrd="0" destOrd="0" presId="urn:microsoft.com/office/officeart/2005/8/layout/arrow5"/>
    <dgm:cxn modelId="{5B69D80E-46A8-454C-9A0B-58AE62A662A9}" type="presOf" srcId="{09DEC12F-06DB-574E-9B45-B75FCC3CD1A5}" destId="{2DA419EA-F732-CF43-95DD-04068AD072AC}" srcOrd="0" destOrd="0" presId="urn:microsoft.com/office/officeart/2005/8/layout/arrow5"/>
    <dgm:cxn modelId="{F5496109-0102-E34A-8510-81476D4154A7}" srcId="{09DEC12F-06DB-574E-9B45-B75FCC3CD1A5}" destId="{EC66FEAA-8AAF-7D43-A55F-3C9492AC1F44}" srcOrd="0" destOrd="0" parTransId="{D84EC6C3-8843-DB47-BA27-6805F0112F2D}" sibTransId="{CA0133B7-C6D1-884A-83BF-0D552B4CB9E3}"/>
    <dgm:cxn modelId="{57956D3A-E3E6-4246-A4FD-7678EF5DE6A2}" srcId="{09DEC12F-06DB-574E-9B45-B75FCC3CD1A5}" destId="{657D9972-1228-B743-AE83-DC64A46C9B36}" srcOrd="2" destOrd="0" parTransId="{23F7A515-FF96-794E-A297-AF1C0F6A323A}" sibTransId="{E5C7CF8D-9E9A-9244-835F-7F4FED1B73C1}"/>
    <dgm:cxn modelId="{32C4C442-1BDC-484F-80EC-DAC75782153C}" type="presOf" srcId="{642BA751-88AD-7049-8C0D-D721A33DF94B}" destId="{FF91A9C2-9731-CB4F-A619-8D2E77071BCA}" srcOrd="0" destOrd="0" presId="urn:microsoft.com/office/officeart/2005/8/layout/arrow5"/>
    <dgm:cxn modelId="{309B6B42-66F0-244D-93CB-7145FE90F0FC}" srcId="{09DEC12F-06DB-574E-9B45-B75FCC3CD1A5}" destId="{642BA751-88AD-7049-8C0D-D721A33DF94B}" srcOrd="1" destOrd="0" parTransId="{F7B76AC4-9D37-6041-AA98-623EE375FFC7}" sibTransId="{2085F55D-8DDC-5D41-BAA9-6731B0073A54}"/>
    <dgm:cxn modelId="{5104A94A-28BC-C44E-8F62-5D912A49A5E7}" type="presOf" srcId="{EC66FEAA-8AAF-7D43-A55F-3C9492AC1F44}" destId="{640233FF-6124-9944-A1F4-B8A6000BC274}" srcOrd="0" destOrd="0" presId="urn:microsoft.com/office/officeart/2005/8/layout/arrow5"/>
    <dgm:cxn modelId="{55D53CA6-36BA-4746-8CBA-ACCF18BC6DF4}" type="presParOf" srcId="{2DA419EA-F732-CF43-95DD-04068AD072AC}" destId="{640233FF-6124-9944-A1F4-B8A6000BC274}" srcOrd="0" destOrd="0" presId="urn:microsoft.com/office/officeart/2005/8/layout/arrow5"/>
    <dgm:cxn modelId="{79735A25-1F27-A749-9732-6FAF822B3EDB}" type="presParOf" srcId="{2DA419EA-F732-CF43-95DD-04068AD072AC}" destId="{FF91A9C2-9731-CB4F-A619-8D2E77071BCA}" srcOrd="1" destOrd="0" presId="urn:microsoft.com/office/officeart/2005/8/layout/arrow5"/>
    <dgm:cxn modelId="{D0CF6D2C-25EA-9C48-AA66-0D3C8B450AF2}" type="presParOf" srcId="{2DA419EA-F732-CF43-95DD-04068AD072AC}" destId="{20FEF535-2B40-F142-8E2B-FCCA436AB700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2D21A-390C-244F-A178-F3972D21C8EA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526C0-FE34-7B4D-AFDF-90220AD9F029}">
      <dsp:nvSpPr>
        <dsp:cNvPr id="0" name=""/>
        <dsp:cNvSpPr/>
      </dsp:nvSpPr>
      <dsp:spPr>
        <a:xfrm>
          <a:off x="493144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High incidence rates </a:t>
          </a:r>
          <a:endParaRPr lang="en-US" sz="2600" kern="1200" dirty="0"/>
        </a:p>
      </dsp:txBody>
      <dsp:txXfrm>
        <a:off x="4981732" y="487753"/>
        <a:ext cx="2727803" cy="929477"/>
      </dsp:txXfrm>
    </dsp:sp>
    <dsp:sp modelId="{EE90F125-F92D-C942-A6BC-AABD58C1190D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Deterioration of key risk factors </a:t>
          </a:r>
          <a:endParaRPr lang="en-US" sz="2600" kern="1200" dirty="0"/>
        </a:p>
      </dsp:txBody>
      <dsp:txXfrm>
        <a:off x="4981732" y="1646552"/>
        <a:ext cx="2727803" cy="929477"/>
      </dsp:txXfrm>
    </dsp:sp>
    <dsp:sp modelId="{3B83D2CD-11D6-0547-89A4-D525DF36EC64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Low detection rates </a:t>
          </a:r>
          <a:endParaRPr lang="en-US" sz="2600" kern="1200" dirty="0"/>
        </a:p>
      </dsp:txBody>
      <dsp:txXfrm>
        <a:off x="4981732" y="2805351"/>
        <a:ext cx="2727803" cy="929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233FF-6124-9944-A1F4-B8A6000BC274}">
      <dsp:nvSpPr>
        <dsp:cNvPr id="0" name=""/>
        <dsp:cNvSpPr/>
      </dsp:nvSpPr>
      <dsp:spPr>
        <a:xfrm>
          <a:off x="4170554" y="642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NCRP</a:t>
          </a:r>
          <a:endParaRPr lang="en-US" sz="2500" kern="1200" dirty="0"/>
        </a:p>
      </dsp:txBody>
      <dsp:txXfrm>
        <a:off x="4714177" y="642"/>
        <a:ext cx="1087245" cy="1793954"/>
      </dsp:txXfrm>
    </dsp:sp>
    <dsp:sp modelId="{FF91A9C2-9731-CB4F-A619-8D2E77071BCA}">
      <dsp:nvSpPr>
        <dsp:cNvPr id="0" name=""/>
        <dsp:cNvSpPr/>
      </dsp:nvSpPr>
      <dsp:spPr>
        <a:xfrm rot="7200000">
          <a:off x="6278965" y="2399471"/>
          <a:ext cx="2174490" cy="210005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IARC </a:t>
          </a:r>
          <a:endParaRPr lang="en-US" sz="2500" kern="1200" dirty="0">
            <a:solidFill>
              <a:schemeClr val="tx1"/>
            </a:solidFill>
          </a:endParaRPr>
        </a:p>
      </dsp:txBody>
      <dsp:txXfrm rot="-5400000">
        <a:off x="6659073" y="2997755"/>
        <a:ext cx="1732547" cy="1087245"/>
      </dsp:txXfrm>
    </dsp:sp>
    <dsp:sp modelId="{20FEF535-2B40-F142-8E2B-FCCA436AB700}">
      <dsp:nvSpPr>
        <dsp:cNvPr id="0" name=""/>
        <dsp:cNvSpPr/>
      </dsp:nvSpPr>
      <dsp:spPr>
        <a:xfrm rot="14400000">
          <a:off x="2806003" y="2176183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</a:rPr>
            <a:t>Globocan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 rot="5400000">
        <a:off x="2831494" y="2814939"/>
        <a:ext cx="1793954" cy="1087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0E2A-B607-B841-AF19-03949B555745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A5C79-1B78-9545-8CD8-F0604EC7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F9DB-FB33-B44F-85F9-23F536420D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Cervical cancer is a major public health problem in India and India bears a huge disease burden because of higher incidence rates lower detection rates and deterioration in the risk factors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A5C79-1B78-9545-8CD8-F0604EC7AE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u look at the contribution of India to global burden of cervical cancer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A5C79-1B78-9545-8CD8-F0604EC7AE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8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1384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5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2B5F-8703-CC46-8043-ECB5A5F775B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A15F-10CF-4D4A-B3CE-89B05230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67" y="1122363"/>
            <a:ext cx="11023600" cy="2387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Epidemiology of cervical cancer in India: Where do we stand today 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4435"/>
            <a:ext cx="9144000" cy="16557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Seema Singhal </a:t>
            </a:r>
          </a:p>
          <a:p>
            <a:r>
              <a:rPr lang="en-US" dirty="0" smtClean="0"/>
              <a:t>Department of Obstetrics  and </a:t>
            </a:r>
            <a:r>
              <a:rPr lang="en-US" dirty="0" err="1" smtClean="0"/>
              <a:t>Gynaecology</a:t>
            </a:r>
            <a:r>
              <a:rPr lang="en-US" dirty="0" smtClean="0"/>
              <a:t> </a:t>
            </a:r>
          </a:p>
          <a:p>
            <a:r>
              <a:rPr lang="en-US" dirty="0" smtClean="0"/>
              <a:t>AIIMS New Delhi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31920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4472"/>
            <a:ext cx="12192001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02623"/>
            <a:ext cx="12192000" cy="25508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53466"/>
            <a:ext cx="12192000" cy="2726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9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adjusted Incidence rates per 100 000 women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84" y="1752674"/>
            <a:ext cx="4992442" cy="4876726"/>
          </a:xfrm>
          <a:ln w="2222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752674"/>
            <a:ext cx="5033433" cy="487672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 rot="-1380000">
            <a:off x="338667" y="2878667"/>
            <a:ext cx="11176859" cy="12361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AAIR of </a:t>
            </a:r>
            <a:r>
              <a:rPr lang="en-US" sz="3600" dirty="0" err="1">
                <a:solidFill>
                  <a:schemeClr val="tx1"/>
                </a:solidFill>
              </a:rPr>
              <a:t>CaCx</a:t>
            </a:r>
            <a:r>
              <a:rPr lang="en-US" sz="3600" dirty="0">
                <a:solidFill>
                  <a:schemeClr val="tx1"/>
                </a:solidFill>
              </a:rPr>
              <a:t> varies widely between and within </a:t>
            </a:r>
            <a:r>
              <a:rPr lang="en-US" sz="3600" dirty="0" smtClean="0">
                <a:solidFill>
                  <a:schemeClr val="tx1"/>
                </a:solidFill>
              </a:rPr>
              <a:t>states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2" y="365126"/>
            <a:ext cx="11725836" cy="764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Age </a:t>
            </a:r>
            <a:r>
              <a:rPr lang="en-US" sz="3100" b="1" dirty="0"/>
              <a:t>adjusted incidence rates of cervix uteri-females (rate per 100,000) in the various population based cancer registries.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5" y="1301674"/>
            <a:ext cx="4130404" cy="508879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64171"/>
              </p:ext>
            </p:extLst>
          </p:nvPr>
        </p:nvGraphicFramePr>
        <p:xfrm>
          <a:off x="4279256" y="1432589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Cervical cancer is the leading incident cancer site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Bangalore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Chennai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Guwahati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Chandigarh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59" y="1301674"/>
            <a:ext cx="7664041" cy="5088793"/>
          </a:xfrm>
        </p:spPr>
      </p:pic>
      <p:sp>
        <p:nvSpPr>
          <p:cNvPr id="5" name="TextBox 4"/>
          <p:cNvSpPr txBox="1"/>
          <p:nvPr/>
        </p:nvSpPr>
        <p:spPr>
          <a:xfrm>
            <a:off x="5334000" y="6019800"/>
            <a:ext cx="19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(NCRP/ HBCR, 2013)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8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Trends </a:t>
            </a:r>
            <a:r>
              <a:rPr lang="en-US" b="1" dirty="0"/>
              <a:t>in Cervical Cancer Incidence In Selected Countries (1975-2010)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24" y="1825625"/>
            <a:ext cx="6772152" cy="4351338"/>
          </a:xfrm>
        </p:spPr>
      </p:pic>
    </p:spTree>
    <p:extLst>
      <p:ext uri="{BB962C8B-B14F-4D97-AF65-F5344CB8AC3E}">
        <p14:creationId xmlns:p14="http://schemas.microsoft.com/office/powerpoint/2010/main" val="6537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percentage change for cervix uteri in Indian population based cancer registry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94" y="1690687"/>
            <a:ext cx="8175812" cy="5140695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5325029" y="1690687"/>
            <a:ext cx="6920753" cy="3024748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All the population-based registries have shown a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persistent </a:t>
            </a:r>
            <a:r>
              <a:rPr lang="en-US" dirty="0">
                <a:solidFill>
                  <a:schemeClr val="tx1"/>
                </a:solidFill>
              </a:rPr>
              <a:t>decline in the age-adjusted rates even in the absence of a control program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435" y="2886643"/>
            <a:ext cx="1864659" cy="3155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The mean annual percentage decrease in the average age-adjusted rate ranged from 1.81% to 3.48% among various registries.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31" y="1810127"/>
            <a:ext cx="10515600" cy="4351338"/>
          </a:xfrm>
        </p:spPr>
        <p:txBody>
          <a:bodyPr/>
          <a:lstStyle/>
          <a:p>
            <a:r>
              <a:rPr lang="en-US" sz="3600" dirty="0" smtClean="0"/>
              <a:t>In </a:t>
            </a:r>
            <a:r>
              <a:rPr lang="en-US" sz="3600" dirty="0"/>
              <a:t>Odisha, </a:t>
            </a:r>
            <a:r>
              <a:rPr lang="en-US" sz="3600" dirty="0" err="1"/>
              <a:t>CaCx</a:t>
            </a:r>
            <a:r>
              <a:rPr lang="en-US" sz="3600" dirty="0"/>
              <a:t> was the second most common cancer, with an increase in incidence of 3.1% from 2001 to </a:t>
            </a:r>
            <a:r>
              <a:rPr lang="en-US" sz="3600" dirty="0" smtClean="0"/>
              <a:t>2011.</a:t>
            </a:r>
          </a:p>
          <a:p>
            <a:pPr marL="0" indent="0"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Hussain </a:t>
            </a:r>
            <a:r>
              <a:rPr lang="en-US" sz="2400" i="1" dirty="0">
                <a:solidFill>
                  <a:srgbClr val="FF0000"/>
                </a:solidFill>
              </a:rPr>
              <a:t>MA, </a:t>
            </a:r>
            <a:r>
              <a:rPr lang="en-US" sz="2400" i="1" dirty="0" err="1">
                <a:solidFill>
                  <a:srgbClr val="FF0000"/>
                </a:solidFill>
              </a:rPr>
              <a:t>Pati</a:t>
            </a:r>
            <a:r>
              <a:rPr lang="en-US" sz="2400" i="1" dirty="0">
                <a:solidFill>
                  <a:srgbClr val="FF0000"/>
                </a:solidFill>
              </a:rPr>
              <a:t> S, Swain S, et al (2012). Pattern and trends of cancer in Odisha, India: a retrospective study. Asian Pac J Cancer </a:t>
            </a:r>
            <a:r>
              <a:rPr lang="en-US" sz="2400" i="1" dirty="0" err="1">
                <a:solidFill>
                  <a:srgbClr val="FF0000"/>
                </a:solidFill>
              </a:rPr>
              <a:t>Prev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13</a:t>
            </a:r>
            <a:r>
              <a:rPr lang="en-US" sz="2400" i="1" dirty="0">
                <a:solidFill>
                  <a:srgbClr val="FF0000"/>
                </a:solidFill>
              </a:rPr>
              <a:t>, 6333-36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9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trends of cervical cancer in India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26614"/>
            <a:ext cx="5285927" cy="2331503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2" y="4189616"/>
            <a:ext cx="5199652" cy="2162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68" y="3973484"/>
            <a:ext cx="5707817" cy="253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412941" y="1374588"/>
            <a:ext cx="2640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Cervical cancer rates among women in the 30–64 age group decreased by 1.8% per year on average but still accounted for 16% of the total female cancer burden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9400" y="4419600"/>
            <a:ext cx="1193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70-80%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02800" y="4419600"/>
            <a:ext cx="1092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10-15%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09559"/>
            <a:ext cx="1239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</a:rPr>
              <a:t>Satija</a:t>
            </a:r>
            <a:r>
              <a:rPr lang="en-US" sz="1400" i="1" dirty="0">
                <a:solidFill>
                  <a:srgbClr val="FF0000"/>
                </a:solidFill>
              </a:rPr>
              <a:t> A. Cervical cancer in India. South Asia </a:t>
            </a:r>
            <a:r>
              <a:rPr lang="en-US" sz="1400" i="1" dirty="0" err="1">
                <a:solidFill>
                  <a:srgbClr val="FF0000"/>
                </a:solidFill>
              </a:rPr>
              <a:t>centre</a:t>
            </a:r>
            <a:r>
              <a:rPr lang="en-US" sz="1400" i="1" dirty="0">
                <a:solidFill>
                  <a:srgbClr val="FF0000"/>
                </a:solidFill>
              </a:rPr>
              <a:t> for chronic disease. Available from: http://</a:t>
            </a:r>
            <a:r>
              <a:rPr lang="en-US" sz="1400" i="1" dirty="0" err="1">
                <a:solidFill>
                  <a:srgbClr val="FF0000"/>
                </a:solidFill>
              </a:rPr>
              <a:t>sancd.org</a:t>
            </a:r>
            <a:r>
              <a:rPr lang="en-US" sz="1400" i="1" dirty="0">
                <a:solidFill>
                  <a:srgbClr val="FF0000"/>
                </a:solidFill>
              </a:rPr>
              <a:t>/uploads/pdf/</a:t>
            </a:r>
            <a:r>
              <a:rPr lang="en-US" sz="1400" i="1" dirty="0" err="1">
                <a:solidFill>
                  <a:srgbClr val="FF0000"/>
                </a:solidFill>
              </a:rPr>
              <a:t>cervical_cancer.pdf</a:t>
            </a:r>
            <a:r>
              <a:rPr lang="en-US" sz="1400" i="1" dirty="0">
                <a:solidFill>
                  <a:srgbClr val="FF0000"/>
                </a:solidFill>
              </a:rPr>
              <a:t>. Accessed February16, 2014.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en-US" dirty="0" smtClean="0"/>
              <a:t>Prevalence of risk factors for cervical cancer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" y="1496292"/>
            <a:ext cx="11272059" cy="520376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01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445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Risk Factors for ca cervix </a:t>
            </a:r>
          </a:p>
        </p:txBody>
      </p:sp>
      <p:pic>
        <p:nvPicPr>
          <p:cNvPr id="35842" name="Content Placeholder 3" descr="Snip20160524_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b="-380"/>
          <a:stretch>
            <a:fillRect/>
          </a:stretch>
        </p:blipFill>
        <p:spPr>
          <a:xfrm>
            <a:off x="5459414" y="1531939"/>
            <a:ext cx="4967287" cy="5005387"/>
          </a:xfrm>
          <a:ln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57351" y="1119189"/>
            <a:ext cx="2671763" cy="1152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/>
              <a:t>Cervical cancer rates are higher in rural </a:t>
            </a:r>
            <a:r>
              <a:rPr lang="en-US" dirty="0" err="1"/>
              <a:t>vs</a:t>
            </a:r>
            <a:r>
              <a:rPr lang="en-US" dirty="0"/>
              <a:t> urban populations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7351" y="2352676"/>
            <a:ext cx="2671763" cy="121126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Sexual Promiscuity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4989" y="3702050"/>
            <a:ext cx="2524125" cy="96043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/>
              <a:t>Poor Hygiene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4989" y="4806950"/>
            <a:ext cx="2524125" cy="1906588"/>
          </a:xfrm>
          <a:prstGeom prst="rect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8064A2"/>
                </a:solidFill>
              </a:rPr>
              <a:t>Lack of awareness of risk factors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8064A2"/>
                </a:solidFill>
              </a:rPr>
              <a:t> Low socio economic status,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8064A2"/>
                </a:solidFill>
              </a:rPr>
              <a:t> Poor education</a:t>
            </a:r>
          </a:p>
        </p:txBody>
      </p:sp>
    </p:spTree>
    <p:extLst>
      <p:ext uri="{BB962C8B-B14F-4D97-AF65-F5344CB8AC3E}">
        <p14:creationId xmlns:p14="http://schemas.microsoft.com/office/powerpoint/2010/main" val="80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232756"/>
            <a:ext cx="7232073" cy="13466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Cervical cancer disease burden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mage result for facing the challen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4" y="1825625"/>
            <a:ext cx="3329940" cy="30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dia challang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13" y="0"/>
            <a:ext cx="443345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HPV agent types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54" y="1825625"/>
            <a:ext cx="9409891" cy="4351338"/>
          </a:xfrm>
        </p:spPr>
      </p:pic>
      <p:sp>
        <p:nvSpPr>
          <p:cNvPr id="5" name="Oval 4"/>
          <p:cNvSpPr/>
          <p:nvPr/>
        </p:nvSpPr>
        <p:spPr>
          <a:xfrm>
            <a:off x="4959459" y="3518115"/>
            <a:ext cx="2960176" cy="526943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98176" y="2451840"/>
            <a:ext cx="2482741" cy="6096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2" y="0"/>
            <a:ext cx="11840705" cy="2844800"/>
          </a:xfr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87" y="3068664"/>
            <a:ext cx="7772400" cy="3789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46536" y="3564610"/>
            <a:ext cx="7625166" cy="9144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982" y="3192651"/>
            <a:ext cx="3890076" cy="35181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HPV DNA was detected in 95% of invasive cancers (113/119) and 91% of CINs (10/11).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single HPV type was found in 100 women (77%), and mixed infections were found in 23 women (18%).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HPV </a:t>
            </a:r>
            <a:r>
              <a:rPr lang="en-US" dirty="0">
                <a:solidFill>
                  <a:schemeClr val="tx1"/>
                </a:solidFill>
              </a:rPr>
              <a:t>16 (60%) and HPV 18 (14%) were the most frequent </a:t>
            </a:r>
            <a:r>
              <a:rPr lang="en-US" dirty="0" smtClean="0">
                <a:solidFill>
                  <a:schemeClr val="tx1"/>
                </a:solidFill>
              </a:rPr>
              <a:t>types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 smtClean="0"/>
              <a:t>High HPV prevalence in India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78404"/>
              </p:ext>
            </p:extLst>
          </p:nvPr>
        </p:nvGraphicFramePr>
        <p:xfrm>
          <a:off x="609598" y="1143002"/>
          <a:ext cx="1146358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194"/>
                <a:gridCol w="3821194"/>
                <a:gridCol w="3821194"/>
              </a:tblGrid>
              <a:tr h="76295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Women</a:t>
                      </a:r>
                      <a:r>
                        <a:rPr lang="en-US" sz="2400" baseline="0" dirty="0" smtClean="0"/>
                        <a:t> without cervical cancer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Women</a:t>
                      </a:r>
                      <a:r>
                        <a:rPr lang="en-US" sz="2400" baseline="0" dirty="0" smtClean="0"/>
                        <a:t> with benign cervical cytology  </a:t>
                      </a:r>
                      <a:endParaRPr lang="en-US" sz="2400" dirty="0"/>
                    </a:p>
                  </a:txBody>
                  <a:tcPr/>
                </a:tc>
              </a:tr>
              <a:tr h="42386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World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9-13%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2386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7.5-16.9%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9.9%-16.6%</a:t>
                      </a:r>
                      <a:endParaRPr lang="en-US" sz="2400" dirty="0"/>
                    </a:p>
                  </a:txBody>
                  <a:tcPr/>
                </a:tc>
              </a:tr>
              <a:tr h="14411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India (sex workers)</a:t>
                      </a:r>
                    </a:p>
                    <a:p>
                      <a:r>
                        <a:rPr lang="en-US" sz="2400" dirty="0" smtClean="0"/>
                        <a:t>Urban slum ( Mumbai)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25%</a:t>
                      </a:r>
                    </a:p>
                    <a:p>
                      <a:r>
                        <a:rPr lang="en-US" sz="2400" dirty="0" smtClean="0"/>
                        <a:t>32.3%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762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India (HIV positive women</a:t>
                      </a:r>
                      <a:r>
                        <a:rPr lang="en-US" sz="2400" baseline="0" dirty="0" smtClean="0"/>
                        <a:t> )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41.7%-56%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1020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North vs South India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significant difference </a:t>
                      </a:r>
                    </a:p>
                    <a:p>
                      <a:r>
                        <a:rPr lang="en-US" sz="2400" dirty="0" smtClean="0"/>
                        <a:t>North India (16,45)</a:t>
                      </a:r>
                    </a:p>
                    <a:p>
                      <a:r>
                        <a:rPr lang="en-US" sz="2400" dirty="0" smtClean="0"/>
                        <a:t>South India (35)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77573" y="3456122"/>
            <a:ext cx="3564609" cy="3077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Reference </a:t>
            </a:r>
          </a:p>
          <a:p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i="1" dirty="0" err="1" smtClean="0">
                <a:solidFill>
                  <a:srgbClr val="FF0000"/>
                </a:solidFill>
              </a:rPr>
              <a:t>Sreedevi</a:t>
            </a:r>
            <a:r>
              <a:rPr lang="en-US" sz="1400" i="1" dirty="0" smtClean="0">
                <a:solidFill>
                  <a:srgbClr val="FF0000"/>
                </a:solidFill>
              </a:rPr>
              <a:t> A et al,. </a:t>
            </a:r>
            <a:r>
              <a:rPr lang="en-US" sz="1400" i="1" dirty="0">
                <a:solidFill>
                  <a:srgbClr val="FF0000"/>
                </a:solidFill>
              </a:rPr>
              <a:t>E</a:t>
            </a:r>
            <a:r>
              <a:rPr lang="en-US" sz="1400" i="1" dirty="0" smtClean="0">
                <a:solidFill>
                  <a:srgbClr val="FF0000"/>
                </a:solidFill>
              </a:rPr>
              <a:t>pidemiology </a:t>
            </a:r>
            <a:r>
              <a:rPr lang="en-US" sz="1400" i="1" dirty="0">
                <a:solidFill>
                  <a:srgbClr val="FF0000"/>
                </a:solidFill>
              </a:rPr>
              <a:t>of cervical cancer with special focus on </a:t>
            </a:r>
            <a:r>
              <a:rPr lang="en-US" sz="1400" i="1" dirty="0" smtClean="0">
                <a:solidFill>
                  <a:srgbClr val="FF0000"/>
                </a:solidFill>
              </a:rPr>
              <a:t>India. </a:t>
            </a:r>
            <a:r>
              <a:rPr lang="en-US" sz="1400" i="1" dirty="0">
                <a:solidFill>
                  <a:srgbClr val="FF0000"/>
                </a:solidFill>
              </a:rPr>
              <a:t>International Journal of Women’s Health 2015:7 </a:t>
            </a:r>
            <a:r>
              <a:rPr lang="en-US" sz="1400" i="1" dirty="0" smtClean="0">
                <a:solidFill>
                  <a:srgbClr val="FF0000"/>
                </a:solidFill>
              </a:rPr>
              <a:t>405–414</a:t>
            </a:r>
          </a:p>
          <a:p>
            <a:r>
              <a:rPr lang="en-US" sz="1400" i="1" dirty="0" err="1">
                <a:solidFill>
                  <a:srgbClr val="FF0000"/>
                </a:solidFill>
              </a:rPr>
              <a:t>Bhatla</a:t>
            </a:r>
            <a:r>
              <a:rPr lang="en-US" sz="1400" i="1" dirty="0">
                <a:solidFill>
                  <a:srgbClr val="FF0000"/>
                </a:solidFill>
              </a:rPr>
              <a:t> N, Lal N, </a:t>
            </a:r>
            <a:r>
              <a:rPr lang="en-US" sz="1400" i="1" dirty="0" err="1">
                <a:solidFill>
                  <a:srgbClr val="FF0000"/>
                </a:solidFill>
              </a:rPr>
              <a:t>Bao</a:t>
            </a:r>
            <a:r>
              <a:rPr lang="en-US" sz="1400" i="1" dirty="0">
                <a:solidFill>
                  <a:srgbClr val="FF0000"/>
                </a:solidFill>
              </a:rPr>
              <a:t> YP, et al. A meta-analysis of human papilloma- virus type-distribution in women from South Asia: implications for vaccination. Vaccine. 2008;26(23):2811–2817.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722"/>
          </a:xfrm>
        </p:spPr>
        <p:txBody>
          <a:bodyPr/>
          <a:lstStyle/>
          <a:p>
            <a:r>
              <a:rPr lang="en-US" dirty="0" smtClean="0"/>
              <a:t>High persistence rates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969" y="1580827"/>
            <a:ext cx="5740831" cy="40605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prospective study in Delhi indicated that persistence was higher for high-risk HPV type and the highest rate of persistence was found in types 16, 45, 67, 31, 51, 59. </a:t>
            </a:r>
          </a:p>
          <a:p>
            <a:r>
              <a:rPr lang="en-US" dirty="0"/>
              <a:t>Among the high-risk types, the mean duration of persistence due to HPV-16 was 12.5 months. </a:t>
            </a:r>
            <a:endParaRPr lang="en-US" dirty="0" smtClean="0"/>
          </a:p>
          <a:p>
            <a:r>
              <a:rPr lang="en-US" dirty="0" smtClean="0"/>
              <a:t>Prevalence </a:t>
            </a:r>
            <a:r>
              <a:rPr lang="en-US" dirty="0"/>
              <a:t>of HPV-18 was greater than that of HPV-16, although HPV-16 was associated more frequently with </a:t>
            </a:r>
            <a:r>
              <a:rPr lang="en-US" dirty="0" smtClean="0"/>
              <a:t>HSIL.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60" y="1825625"/>
            <a:ext cx="4813080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8969" y="5641383"/>
            <a:ext cx="5740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Datta</a:t>
            </a:r>
            <a:r>
              <a:rPr lang="en-US" i="1" dirty="0">
                <a:solidFill>
                  <a:srgbClr val="FF0000"/>
                </a:solidFill>
              </a:rPr>
              <a:t> P, </a:t>
            </a:r>
            <a:r>
              <a:rPr lang="en-US" i="1" dirty="0" err="1">
                <a:solidFill>
                  <a:srgbClr val="FF0000"/>
                </a:solidFill>
              </a:rPr>
              <a:t>Bhatla</a:t>
            </a:r>
            <a:r>
              <a:rPr lang="en-US" i="1" dirty="0">
                <a:solidFill>
                  <a:srgbClr val="FF0000"/>
                </a:solidFill>
              </a:rPr>
              <a:t> N, Pandey RM, et al. Type-specific incidence and per- </a:t>
            </a:r>
            <a:r>
              <a:rPr lang="en-US" i="1" dirty="0" err="1">
                <a:solidFill>
                  <a:srgbClr val="FF0000"/>
                </a:solidFill>
              </a:rPr>
              <a:t>sistence</a:t>
            </a:r>
            <a:r>
              <a:rPr lang="en-US" i="1" dirty="0">
                <a:solidFill>
                  <a:srgbClr val="FF0000"/>
                </a:solidFill>
              </a:rPr>
              <a:t> of HPV infection among young women: a prospective study in North India. Asian Pac J Cancer Prev. 2012;13(3):1019–1024.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</a:t>
            </a:r>
            <a:r>
              <a:rPr lang="en-US" dirty="0"/>
              <a:t>coverage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690688"/>
            <a:ext cx="9118600" cy="1917700"/>
          </a:xfrm>
        </p:spPr>
      </p:pic>
      <p:sp>
        <p:nvSpPr>
          <p:cNvPr id="5" name="TextBox 4"/>
          <p:cNvSpPr txBox="1"/>
          <p:nvPr/>
        </p:nvSpPr>
        <p:spPr>
          <a:xfrm>
            <a:off x="315885" y="4256116"/>
            <a:ext cx="107732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Effective coverage: </a:t>
            </a:r>
            <a:r>
              <a:rPr lang="en-US" sz="2400" dirty="0"/>
              <a:t>The proportion of eligible women (25-64 years) who report having had a pelvic exam and Pap smear in the past three years </a:t>
            </a:r>
            <a:endParaRPr lang="en-US" sz="2400" dirty="0" smtClean="0"/>
          </a:p>
          <a:p>
            <a:r>
              <a:rPr lang="en-US" sz="2400" dirty="0" smtClean="0"/>
              <a:t>Crude coverage : The </a:t>
            </a:r>
            <a:r>
              <a:rPr lang="en-US" sz="2400" dirty="0"/>
              <a:t>proportion of women (25-64 years) who report having had a pelvic exam (regardless of when the exam occurred) </a:t>
            </a:r>
            <a:endParaRPr lang="en-US" sz="2400" dirty="0" smtClean="0"/>
          </a:p>
          <a:p>
            <a:endParaRPr lang="en-US" dirty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i="1" dirty="0">
                <a:solidFill>
                  <a:srgbClr val="FF0000"/>
                </a:solidFill>
              </a:rPr>
              <a:t>Data for the UK, the US for 2010; Data for India and China for 2008. Source: International Cancer Screening Network; </a:t>
            </a:r>
            <a:r>
              <a:rPr lang="en-US" i="1" dirty="0" err="1">
                <a:solidFill>
                  <a:srgbClr val="FF0000"/>
                </a:solidFill>
              </a:rPr>
              <a:t>Gakidou</a:t>
            </a:r>
            <a:r>
              <a:rPr lang="en-US" i="1" dirty="0">
                <a:solidFill>
                  <a:srgbClr val="FF0000"/>
                </a:solidFill>
              </a:rPr>
              <a:t> et al, 2008 </a:t>
            </a:r>
            <a:endParaRPr lang="en-US" i="1" dirty="0" smtClean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detection rates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1825625"/>
            <a:ext cx="9593732" cy="4351338"/>
          </a:xfrm>
        </p:spPr>
      </p:pic>
      <p:sp>
        <p:nvSpPr>
          <p:cNvPr id="5" name="TextBox 4"/>
          <p:cNvSpPr txBox="1"/>
          <p:nvPr/>
        </p:nvSpPr>
        <p:spPr>
          <a:xfrm>
            <a:off x="3458095" y="605166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07278" y="6071064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50679" y="605167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China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16746" y="607106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India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14027" y="6037815"/>
            <a:ext cx="162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Cancer center</a:t>
            </a:r>
          </a:p>
          <a:p>
            <a:r>
              <a:rPr lang="en-US" b="1" dirty="0" smtClean="0"/>
              <a:t> ( India Metro)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95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785"/>
          </a:xfrm>
        </p:spPr>
        <p:txBody>
          <a:bodyPr/>
          <a:lstStyle/>
          <a:p>
            <a:r>
              <a:rPr lang="en-US" dirty="0" smtClean="0"/>
              <a:t>Survival rates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46415"/>
            <a:ext cx="6763110" cy="5237607"/>
          </a:xfrm>
        </p:spPr>
      </p:pic>
      <p:sp>
        <p:nvSpPr>
          <p:cNvPr id="5" name="Rectangle 4"/>
          <p:cNvSpPr/>
          <p:nvPr/>
        </p:nvSpPr>
        <p:spPr>
          <a:xfrm>
            <a:off x="8578735" y="2111433"/>
            <a:ext cx="3374967" cy="167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 addition, cervical cancer survival rates in India also shows a wide variation ranging </a:t>
            </a:r>
            <a:r>
              <a:rPr lang="en-US" dirty="0" smtClean="0"/>
              <a:t> </a:t>
            </a:r>
            <a:r>
              <a:rPr lang="en-US" dirty="0"/>
              <a:t>from 59.6% in Chennai to 34.5% in Bhopal.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4866468"/>
            <a:ext cx="6012051" cy="247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1" y="178593"/>
            <a:ext cx="10289582" cy="473436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ectangle 3"/>
          <p:cNvSpPr/>
          <p:nvPr/>
        </p:nvSpPr>
        <p:spPr>
          <a:xfrm>
            <a:off x="838201" y="5282860"/>
            <a:ext cx="10289582" cy="65646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5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3797" dirty="0" smtClean="0"/>
              <a:t>                         </a:t>
            </a:r>
            <a:r>
              <a:rPr sz="3797" dirty="0" smtClean="0"/>
              <a:t>NON-  </a:t>
            </a:r>
            <a:r>
              <a:rPr sz="3797" dirty="0"/>
              <a:t>PARTICIPATION </a:t>
            </a:r>
          </a:p>
        </p:txBody>
      </p:sp>
    </p:spTree>
    <p:extLst>
      <p:ext uri="{BB962C8B-B14F-4D97-AF65-F5344CB8AC3E}">
        <p14:creationId xmlns:p14="http://schemas.microsoft.com/office/powerpoint/2010/main" val="702176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available data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502926"/>
              </p:ext>
            </p:extLst>
          </p:nvPr>
        </p:nvGraphicFramePr>
        <p:xfrm>
          <a:off x="838200" y="17016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on 2 4"/>
          <p:cNvSpPr/>
          <p:nvPr/>
        </p:nvSpPr>
        <p:spPr>
          <a:xfrm>
            <a:off x="1486015" y="1380565"/>
            <a:ext cx="3980328" cy="1990164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cover only 7% of the Indian population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2920" y="1260226"/>
            <a:ext cx="2138082" cy="13360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under-represent the rural, northern and eastern regions of the country.</a:t>
            </a:r>
          </a:p>
        </p:txBody>
      </p:sp>
      <p:sp>
        <p:nvSpPr>
          <p:cNvPr id="7" name="Explosion 2 6"/>
          <p:cNvSpPr/>
          <p:nvPr/>
        </p:nvSpPr>
        <p:spPr>
          <a:xfrm>
            <a:off x="8388837" y="3203287"/>
            <a:ext cx="4303060" cy="2348754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mainly derived from the </a:t>
            </a:r>
            <a:r>
              <a:rPr lang="en-US" dirty="0" smtClean="0">
                <a:solidFill>
                  <a:schemeClr val="tx1"/>
                </a:solidFill>
              </a:rPr>
              <a:t>west, south and central  </a:t>
            </a:r>
            <a:r>
              <a:rPr lang="en-US" dirty="0">
                <a:solidFill>
                  <a:schemeClr val="tx1"/>
                </a:solidFill>
              </a:rPr>
              <a:t>of the country</a:t>
            </a:r>
          </a:p>
        </p:txBody>
      </p:sp>
      <p:pic>
        <p:nvPicPr>
          <p:cNvPr id="8" name="Picture 2" descr="mage result for false jo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r="5055" b="9304"/>
          <a:stretch/>
        </p:blipFill>
        <p:spPr bwMode="auto">
          <a:xfrm>
            <a:off x="5304757" y="3485907"/>
            <a:ext cx="2066471" cy="15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481" y="4906304"/>
            <a:ext cx="2960177" cy="645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mainly derived from the west and south of the country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Essential to understand epidemiology of ca cervix in order to prioritize the needs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Mortality statistics and trends in cervical cancer are lacking due to inadequate and incomplete </a:t>
            </a:r>
            <a:r>
              <a:rPr lang="en-US" sz="3200" dirty="0" err="1"/>
              <a:t>informa</a:t>
            </a:r>
            <a:r>
              <a:rPr lang="en-US" sz="3200" dirty="0"/>
              <a:t>- </a:t>
            </a:r>
            <a:r>
              <a:rPr lang="en-US" sz="3200" dirty="0" err="1"/>
              <a:t>tion</a:t>
            </a:r>
            <a:r>
              <a:rPr lang="en-US" sz="3200" dirty="0"/>
              <a:t> on deaths. </a:t>
            </a:r>
            <a:endParaRPr lang="en-US" sz="3200" dirty="0" smtClean="0"/>
          </a:p>
          <a:p>
            <a:r>
              <a:rPr lang="en-US" sz="3200" dirty="0" smtClean="0"/>
              <a:t>Currently </a:t>
            </a:r>
            <a:r>
              <a:rPr lang="en-US" sz="3200" dirty="0"/>
              <a:t>available </a:t>
            </a:r>
            <a:r>
              <a:rPr lang="en-US" sz="3200" dirty="0" smtClean="0"/>
              <a:t>epidemiological  </a:t>
            </a:r>
            <a:r>
              <a:rPr lang="en-US" sz="3200" dirty="0"/>
              <a:t>data do indicate quite clearly that HPV infection and associated </a:t>
            </a:r>
            <a:r>
              <a:rPr lang="en-US" sz="3200" dirty="0" smtClean="0"/>
              <a:t>Ca </a:t>
            </a:r>
            <a:r>
              <a:rPr lang="en-US" sz="3200" dirty="0" err="1" smtClean="0"/>
              <a:t>Cx</a:t>
            </a:r>
            <a:r>
              <a:rPr lang="en-US" sz="3200" dirty="0" smtClean="0"/>
              <a:t> </a:t>
            </a:r>
            <a:r>
              <a:rPr lang="en-US" sz="3200" dirty="0"/>
              <a:t>risk in India is a substantial burden and clear health priority which </a:t>
            </a:r>
            <a:r>
              <a:rPr lang="en-US" sz="3200" dirty="0" smtClean="0"/>
              <a:t>need to </a:t>
            </a:r>
            <a:r>
              <a:rPr lang="en-US" sz="3200" dirty="0"/>
              <a:t>be </a:t>
            </a:r>
            <a:r>
              <a:rPr lang="en-US" sz="3200" dirty="0" smtClean="0"/>
              <a:t>addressed now………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Global Incidence and mortality in 2018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690688"/>
            <a:ext cx="5791200" cy="4351338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3" y="1690688"/>
            <a:ext cx="5603437" cy="4351338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63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: Major contributor to global burden of cervical cancer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4574"/>
            <a:ext cx="6024060" cy="36545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444574"/>
            <a:ext cx="5740400" cy="3702226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87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High mortality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8" y="1892127"/>
            <a:ext cx="5749643" cy="4454378"/>
          </a:xfr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03" y="1892127"/>
            <a:ext cx="5724172" cy="43513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92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77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Distribution of cervical cancer in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3820"/>
            <a:ext cx="10515600" cy="52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6" y="0"/>
            <a:ext cx="10930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cervical cancer in India and Trends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Peak age for cervical cancer incidence in India:  55-59 years.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59" y="2359959"/>
            <a:ext cx="7996518" cy="4498041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8957733" y="3539065"/>
            <a:ext cx="3234268" cy="24722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60 078 cases died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23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37" y="1825625"/>
            <a:ext cx="9931526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0427" y="1379349"/>
            <a:ext cx="154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SEARO </a:t>
            </a:r>
            <a:r>
              <a:rPr lang="en-US" dirty="0" err="1" smtClean="0"/>
              <a:t>rgion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957</Words>
  <Application>Microsoft Macintosh PowerPoint</Application>
  <PresentationFormat>Widescreen</PresentationFormat>
  <Paragraphs>119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Calibri Light</vt:lpstr>
      <vt:lpstr>Helvetica Neue Medium</vt:lpstr>
      <vt:lpstr>ＭＳ Ｐゴシック</vt:lpstr>
      <vt:lpstr>Arial</vt:lpstr>
      <vt:lpstr>Office Theme</vt:lpstr>
      <vt:lpstr>Epidemiology of cervical cancer in India: Where do we stand today  </vt:lpstr>
      <vt:lpstr>Cervical cancer disease burden </vt:lpstr>
      <vt:lpstr>Global Incidence and mortality in 2018 </vt:lpstr>
      <vt:lpstr>India : Major contributor to global burden of cervical cancer </vt:lpstr>
      <vt:lpstr> High mortality </vt:lpstr>
      <vt:lpstr>Distribution of cervical cancer in India </vt:lpstr>
      <vt:lpstr>PowerPoint Presentation</vt:lpstr>
      <vt:lpstr>Distribution of cervical cancer in India and Trends </vt:lpstr>
      <vt:lpstr>PowerPoint Presentation</vt:lpstr>
      <vt:lpstr>PowerPoint Presentation</vt:lpstr>
      <vt:lpstr>PowerPoint Presentation</vt:lpstr>
      <vt:lpstr>Age adjusted Incidence rates per 100 000 women </vt:lpstr>
      <vt:lpstr>  Age adjusted incidence rates of cervix uteri-females (rate per 100,000) in the various population based cancer registries.  </vt:lpstr>
      <vt:lpstr> Trends in Cervical Cancer Incidence In Selected Countries (1975-2010)  </vt:lpstr>
      <vt:lpstr>Annual percentage change for cervix uteri in Indian population based cancer registry </vt:lpstr>
      <vt:lpstr>PowerPoint Presentation</vt:lpstr>
      <vt:lpstr>Time trends of cervical cancer in India </vt:lpstr>
      <vt:lpstr>Prevalence of risk factors for cervical cancer  </vt:lpstr>
      <vt:lpstr>Risk Factors for ca cervix </vt:lpstr>
      <vt:lpstr>HPV agent types </vt:lpstr>
      <vt:lpstr>PowerPoint Presentation</vt:lpstr>
      <vt:lpstr>High HPV prevalence in India </vt:lpstr>
      <vt:lpstr>High persistence rates  </vt:lpstr>
      <vt:lpstr>The  coverage  </vt:lpstr>
      <vt:lpstr>Poor detection rates </vt:lpstr>
      <vt:lpstr>Survival rates </vt:lpstr>
      <vt:lpstr>PowerPoint Presentation</vt:lpstr>
      <vt:lpstr>Limitations of available data </vt:lpstr>
      <vt:lpstr>Conclusion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cervical cancer in India: Where do we stand today  </dc:title>
  <dc:creator>Seema Singhal</dc:creator>
  <cp:lastModifiedBy>Seema Singhal</cp:lastModifiedBy>
  <cp:revision>29</cp:revision>
  <dcterms:created xsi:type="dcterms:W3CDTF">2018-11-02T01:55:33Z</dcterms:created>
  <dcterms:modified xsi:type="dcterms:W3CDTF">2019-07-25T03:12:37Z</dcterms:modified>
</cp:coreProperties>
</file>